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96" r:id="rId1"/>
  </p:sldMasterIdLst>
  <p:sldIdLst>
    <p:sldId id="257" r:id="rId2"/>
    <p:sldId id="256" r:id="rId3"/>
    <p:sldId id="264" r:id="rId4"/>
    <p:sldId id="261" r:id="rId5"/>
    <p:sldId id="262" r:id="rId6"/>
    <p:sldId id="263" r:id="rId7"/>
    <p:sldId id="260" r:id="rId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43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59"/>
  </p:normalViewPr>
  <p:slideViewPr>
    <p:cSldViewPr snapToGrid="0" snapToObjects="1">
      <p:cViewPr varScale="1">
        <p:scale>
          <a:sx n="90" d="100"/>
          <a:sy n="90" d="100"/>
        </p:scale>
        <p:origin x="6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9833550377001674"/>
          <c:y val="4.5149997872565288E-2"/>
          <c:w val="0.74255858641356642"/>
          <c:h val="0.7467817155707754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JOL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Forward</c:v>
                </c:pt>
                <c:pt idx="1">
                  <c:v>Backward</c:v>
                </c:pt>
                <c:pt idx="2">
                  <c:v>Unrelated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89</c:v>
                </c:pt>
                <c:pt idx="1">
                  <c:v>81</c:v>
                </c:pt>
                <c:pt idx="2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C6B-41EA-86D9-EE4B3A967F3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No-JOL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Forward</c:v>
                </c:pt>
                <c:pt idx="1">
                  <c:v>Backward</c:v>
                </c:pt>
                <c:pt idx="2">
                  <c:v>Unrelated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89</c:v>
                </c:pt>
                <c:pt idx="1">
                  <c:v>75</c:v>
                </c:pt>
                <c:pt idx="2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C6B-41EA-86D9-EE4B3A967F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9543824"/>
        <c:axId val="219545792"/>
      </c:barChart>
      <c:catAx>
        <c:axId val="2195438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dirty="0">
                    <a:solidFill>
                      <a:schemeClr val="accent1"/>
                    </a:solidFill>
                  </a:rPr>
                  <a:t>Pair Type</a:t>
                </a:r>
              </a:p>
            </c:rich>
          </c:tx>
          <c:layout>
            <c:manualLayout>
              <c:xMode val="edge"/>
              <c:yMode val="edge"/>
              <c:x val="0.46748145893222387"/>
              <c:y val="0.9007233603593436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t" anchorCtr="0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9545792"/>
        <c:crosses val="autoZero"/>
        <c:auto val="1"/>
        <c:lblAlgn val="ctr"/>
        <c:lblOffset val="100"/>
        <c:noMultiLvlLbl val="0"/>
      </c:catAx>
      <c:valAx>
        <c:axId val="219545792"/>
        <c:scaling>
          <c:orientation val="minMax"/>
          <c:max val="100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dirty="0">
                    <a:solidFill>
                      <a:schemeClr val="accent1"/>
                    </a:solidFill>
                  </a:rPr>
                  <a:t>Mean Percent Recall</a:t>
                </a:r>
              </a:p>
            </c:rich>
          </c:tx>
          <c:layout>
            <c:manualLayout>
              <c:xMode val="edge"/>
              <c:yMode val="edge"/>
              <c:x val="4.0691431393074753E-2"/>
              <c:y val="0.163688295422214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9543824"/>
        <c:crosses val="autoZero"/>
        <c:crossBetween val="between"/>
        <c:majorUnit val="20"/>
        <c:minorUnit val="5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3197118875764156"/>
          <c:y val="6.4404662185466922E-4"/>
          <c:w val="0.24937556048606679"/>
          <c:h val="0.2096896273843791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9833550377001674"/>
          <c:y val="4.5149997872565288E-2"/>
          <c:w val="0.68301881856238755"/>
          <c:h val="0.7594985085816321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JOL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Related</c:v>
                </c:pt>
                <c:pt idx="1">
                  <c:v>Unrelated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B91-4046-8AED-F2549CA7D4A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No-JOL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Related</c:v>
                </c:pt>
                <c:pt idx="1">
                  <c:v>Unrelated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55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B91-4046-8AED-F2549CA7D4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9543824"/>
        <c:axId val="219545792"/>
      </c:barChart>
      <c:catAx>
        <c:axId val="2195438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dirty="0">
                    <a:solidFill>
                      <a:schemeClr val="accent1"/>
                    </a:solidFill>
                  </a:rPr>
                  <a:t>Pair Type</a:t>
                </a:r>
              </a:p>
            </c:rich>
          </c:tx>
          <c:layout>
            <c:manualLayout>
              <c:xMode val="edge"/>
              <c:yMode val="edge"/>
              <c:x val="0.45569689569565835"/>
              <c:y val="0.8969875835197473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t" anchorCtr="0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9545792"/>
        <c:crosses val="autoZero"/>
        <c:auto val="1"/>
        <c:lblAlgn val="ctr"/>
        <c:lblOffset val="100"/>
        <c:noMultiLvlLbl val="0"/>
      </c:catAx>
      <c:valAx>
        <c:axId val="219545792"/>
        <c:scaling>
          <c:orientation val="minMax"/>
          <c:max val="100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dirty="0">
                    <a:solidFill>
                      <a:schemeClr val="accent1"/>
                    </a:solidFill>
                  </a:rPr>
                  <a:t>Mean Percent Recall</a:t>
                </a:r>
              </a:p>
            </c:rich>
          </c:tx>
          <c:layout>
            <c:manualLayout>
              <c:xMode val="edge"/>
              <c:yMode val="edge"/>
              <c:x val="3.3124966820064217E-2"/>
              <c:y val="0.1280292941469718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9543824"/>
        <c:crosses val="autoZero"/>
        <c:crossBetween val="between"/>
        <c:majorUnit val="20"/>
        <c:minorUnit val="5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4320401762518185"/>
          <c:y val="7.1176260215052379E-4"/>
          <c:w val="0.21432566457060037"/>
          <c:h val="0.1918125307192659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BBB7FE-699C-481E-8EE1-FFA5FC81ECFA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4782DDB9-B7EA-4119-8095-99411B5A570E}">
      <dgm:prSet phldrT="[Text]"/>
      <dgm:spPr>
        <a:solidFill>
          <a:srgbClr val="1E4383"/>
        </a:solidFill>
      </dgm:spPr>
      <dgm:t>
        <a:bodyPr/>
        <a:lstStyle/>
        <a:p>
          <a:r>
            <a:rPr lang="en-US" b="1" dirty="0"/>
            <a:t>Study</a:t>
          </a:r>
        </a:p>
      </dgm:t>
    </dgm:pt>
    <dgm:pt modelId="{222C0E44-7D94-4D50-A7BB-5243753FBA62}" type="parTrans" cxnId="{0E3247DF-9A83-4A8B-9FB1-AF8D01C3311C}">
      <dgm:prSet/>
      <dgm:spPr/>
      <dgm:t>
        <a:bodyPr/>
        <a:lstStyle/>
        <a:p>
          <a:endParaRPr lang="en-US"/>
        </a:p>
      </dgm:t>
    </dgm:pt>
    <dgm:pt modelId="{30736700-6595-4C44-A172-5902D195A4C5}" type="sibTrans" cxnId="{0E3247DF-9A83-4A8B-9FB1-AF8D01C3311C}">
      <dgm:prSet/>
      <dgm:spPr>
        <a:solidFill>
          <a:srgbClr val="00B0F0"/>
        </a:solidFill>
      </dgm:spPr>
      <dgm:t>
        <a:bodyPr/>
        <a:lstStyle/>
        <a:p>
          <a:endParaRPr lang="en-US"/>
        </a:p>
      </dgm:t>
    </dgm:pt>
    <dgm:pt modelId="{44F1E382-42DD-4EDB-BF7D-8076A174FB8B}">
      <dgm:prSet phldrT="[Text]"/>
      <dgm:spPr>
        <a:solidFill>
          <a:srgbClr val="1E4383"/>
        </a:solidFill>
      </dgm:spPr>
      <dgm:t>
        <a:bodyPr/>
        <a:lstStyle/>
        <a:p>
          <a:r>
            <a:rPr lang="en-US" b="1" dirty="0"/>
            <a:t>Arithmetic Filler Task</a:t>
          </a:r>
        </a:p>
      </dgm:t>
    </dgm:pt>
    <dgm:pt modelId="{2D753BD0-E5F7-41E7-939C-744594957707}" type="parTrans" cxnId="{B9F748BF-5219-4684-BD00-5714556626AC}">
      <dgm:prSet/>
      <dgm:spPr/>
      <dgm:t>
        <a:bodyPr/>
        <a:lstStyle/>
        <a:p>
          <a:endParaRPr lang="en-US"/>
        </a:p>
      </dgm:t>
    </dgm:pt>
    <dgm:pt modelId="{E6BD1D8A-0CA8-4AB7-8445-AE3B4F3B67C8}" type="sibTrans" cxnId="{B9F748BF-5219-4684-BD00-5714556626AC}">
      <dgm:prSet/>
      <dgm:spPr>
        <a:solidFill>
          <a:srgbClr val="00B0F0"/>
        </a:solidFill>
      </dgm:spPr>
      <dgm:t>
        <a:bodyPr/>
        <a:lstStyle/>
        <a:p>
          <a:endParaRPr lang="en-US"/>
        </a:p>
      </dgm:t>
    </dgm:pt>
    <dgm:pt modelId="{7B6DCE51-2C1F-4469-8447-712988C0E6B2}">
      <dgm:prSet phldrT="[Text]"/>
      <dgm:spPr>
        <a:solidFill>
          <a:srgbClr val="1E4383"/>
        </a:solidFill>
      </dgm:spPr>
      <dgm:t>
        <a:bodyPr/>
        <a:lstStyle/>
        <a:p>
          <a:r>
            <a:rPr lang="en-US" b="1" dirty="0"/>
            <a:t>Recall</a:t>
          </a:r>
        </a:p>
      </dgm:t>
    </dgm:pt>
    <dgm:pt modelId="{ECCC4349-B894-4E67-8E41-FFC45FA9B356}" type="parTrans" cxnId="{4F6D3259-1FBD-48DF-B6FF-4E6970949A45}">
      <dgm:prSet/>
      <dgm:spPr/>
      <dgm:t>
        <a:bodyPr/>
        <a:lstStyle/>
        <a:p>
          <a:endParaRPr lang="en-US"/>
        </a:p>
      </dgm:t>
    </dgm:pt>
    <dgm:pt modelId="{842F1BCF-CB4E-43C9-A8C5-76FE196A6ADB}" type="sibTrans" cxnId="{4F6D3259-1FBD-48DF-B6FF-4E6970949A45}">
      <dgm:prSet/>
      <dgm:spPr/>
      <dgm:t>
        <a:bodyPr/>
        <a:lstStyle/>
        <a:p>
          <a:endParaRPr lang="en-US"/>
        </a:p>
      </dgm:t>
    </dgm:pt>
    <dgm:pt modelId="{440BEAA8-EB9A-4417-8F8E-0A77FB0F0C77}" type="pres">
      <dgm:prSet presAssocID="{14BBB7FE-699C-481E-8EE1-FFA5FC81ECFA}" presName="Name0" presStyleCnt="0">
        <dgm:presLayoutVars>
          <dgm:dir/>
          <dgm:resizeHandles val="exact"/>
        </dgm:presLayoutVars>
      </dgm:prSet>
      <dgm:spPr/>
    </dgm:pt>
    <dgm:pt modelId="{30548DF4-F572-445E-846F-C62105D6F0D2}" type="pres">
      <dgm:prSet presAssocID="{4782DDB9-B7EA-4119-8095-99411B5A570E}" presName="node" presStyleLbl="node1" presStyleIdx="0" presStyleCnt="3">
        <dgm:presLayoutVars>
          <dgm:bulletEnabled val="1"/>
        </dgm:presLayoutVars>
      </dgm:prSet>
      <dgm:spPr/>
    </dgm:pt>
    <dgm:pt modelId="{ED072CF8-EDA6-4D43-B06C-F763F1784C6B}" type="pres">
      <dgm:prSet presAssocID="{30736700-6595-4C44-A172-5902D195A4C5}" presName="sibTrans" presStyleLbl="sibTrans2D1" presStyleIdx="0" presStyleCnt="2"/>
      <dgm:spPr/>
    </dgm:pt>
    <dgm:pt modelId="{41CC6C50-B1B1-494D-B733-C7153FA53F40}" type="pres">
      <dgm:prSet presAssocID="{30736700-6595-4C44-A172-5902D195A4C5}" presName="connectorText" presStyleLbl="sibTrans2D1" presStyleIdx="0" presStyleCnt="2"/>
      <dgm:spPr/>
    </dgm:pt>
    <dgm:pt modelId="{ADD1959A-890D-4590-BDCA-C34279896A2C}" type="pres">
      <dgm:prSet presAssocID="{44F1E382-42DD-4EDB-BF7D-8076A174FB8B}" presName="node" presStyleLbl="node1" presStyleIdx="1" presStyleCnt="3">
        <dgm:presLayoutVars>
          <dgm:bulletEnabled val="1"/>
        </dgm:presLayoutVars>
      </dgm:prSet>
      <dgm:spPr/>
    </dgm:pt>
    <dgm:pt modelId="{FC7CD236-3585-4AD2-9CC8-EF1FC6023817}" type="pres">
      <dgm:prSet presAssocID="{E6BD1D8A-0CA8-4AB7-8445-AE3B4F3B67C8}" presName="sibTrans" presStyleLbl="sibTrans2D1" presStyleIdx="1" presStyleCnt="2"/>
      <dgm:spPr/>
    </dgm:pt>
    <dgm:pt modelId="{A6E86760-0EDA-4BD5-9FDA-4CA1CE04C699}" type="pres">
      <dgm:prSet presAssocID="{E6BD1D8A-0CA8-4AB7-8445-AE3B4F3B67C8}" presName="connectorText" presStyleLbl="sibTrans2D1" presStyleIdx="1" presStyleCnt="2"/>
      <dgm:spPr/>
    </dgm:pt>
    <dgm:pt modelId="{CC0444EB-7C5C-4395-852D-4E2A5CC837D8}" type="pres">
      <dgm:prSet presAssocID="{7B6DCE51-2C1F-4469-8447-712988C0E6B2}" presName="node" presStyleLbl="node1" presStyleIdx="2" presStyleCnt="3">
        <dgm:presLayoutVars>
          <dgm:bulletEnabled val="1"/>
        </dgm:presLayoutVars>
      </dgm:prSet>
      <dgm:spPr/>
    </dgm:pt>
  </dgm:ptLst>
  <dgm:cxnLst>
    <dgm:cxn modelId="{66698207-958F-4F81-8A80-A5FDF763C9EE}" type="presOf" srcId="{44F1E382-42DD-4EDB-BF7D-8076A174FB8B}" destId="{ADD1959A-890D-4590-BDCA-C34279896A2C}" srcOrd="0" destOrd="0" presId="urn:microsoft.com/office/officeart/2005/8/layout/process1"/>
    <dgm:cxn modelId="{CEC9896C-B656-4925-A6F0-61204A2E2F98}" type="presOf" srcId="{4782DDB9-B7EA-4119-8095-99411B5A570E}" destId="{30548DF4-F572-445E-846F-C62105D6F0D2}" srcOrd="0" destOrd="0" presId="urn:microsoft.com/office/officeart/2005/8/layout/process1"/>
    <dgm:cxn modelId="{E3286B6D-E9BE-41F4-A6E4-21FED3D1653C}" type="presOf" srcId="{7B6DCE51-2C1F-4469-8447-712988C0E6B2}" destId="{CC0444EB-7C5C-4395-852D-4E2A5CC837D8}" srcOrd="0" destOrd="0" presId="urn:microsoft.com/office/officeart/2005/8/layout/process1"/>
    <dgm:cxn modelId="{FA240B6F-42C2-43C3-BAD7-9DAB33F0CBC4}" type="presOf" srcId="{E6BD1D8A-0CA8-4AB7-8445-AE3B4F3B67C8}" destId="{FC7CD236-3585-4AD2-9CC8-EF1FC6023817}" srcOrd="0" destOrd="0" presId="urn:microsoft.com/office/officeart/2005/8/layout/process1"/>
    <dgm:cxn modelId="{3B73F357-C697-495C-8734-44413C3DE581}" type="presOf" srcId="{30736700-6595-4C44-A172-5902D195A4C5}" destId="{41CC6C50-B1B1-494D-B733-C7153FA53F40}" srcOrd="1" destOrd="0" presId="urn:microsoft.com/office/officeart/2005/8/layout/process1"/>
    <dgm:cxn modelId="{4F6D3259-1FBD-48DF-B6FF-4E6970949A45}" srcId="{14BBB7FE-699C-481E-8EE1-FFA5FC81ECFA}" destId="{7B6DCE51-2C1F-4469-8447-712988C0E6B2}" srcOrd="2" destOrd="0" parTransId="{ECCC4349-B894-4E67-8E41-FFC45FA9B356}" sibTransId="{842F1BCF-CB4E-43C9-A8C5-76FE196A6ADB}"/>
    <dgm:cxn modelId="{72CFD784-5F14-4033-83DB-D26C7640D4DC}" type="presOf" srcId="{30736700-6595-4C44-A172-5902D195A4C5}" destId="{ED072CF8-EDA6-4D43-B06C-F763F1784C6B}" srcOrd="0" destOrd="0" presId="urn:microsoft.com/office/officeart/2005/8/layout/process1"/>
    <dgm:cxn modelId="{1192FFA6-F9DA-4664-A02A-051FE2A060BF}" type="presOf" srcId="{E6BD1D8A-0CA8-4AB7-8445-AE3B4F3B67C8}" destId="{A6E86760-0EDA-4BD5-9FDA-4CA1CE04C699}" srcOrd="1" destOrd="0" presId="urn:microsoft.com/office/officeart/2005/8/layout/process1"/>
    <dgm:cxn modelId="{B9F748BF-5219-4684-BD00-5714556626AC}" srcId="{14BBB7FE-699C-481E-8EE1-FFA5FC81ECFA}" destId="{44F1E382-42DD-4EDB-BF7D-8076A174FB8B}" srcOrd="1" destOrd="0" parTransId="{2D753BD0-E5F7-41E7-939C-744594957707}" sibTransId="{E6BD1D8A-0CA8-4AB7-8445-AE3B4F3B67C8}"/>
    <dgm:cxn modelId="{F56404D8-32D8-435E-A1B0-A993E012F3F5}" type="presOf" srcId="{14BBB7FE-699C-481E-8EE1-FFA5FC81ECFA}" destId="{440BEAA8-EB9A-4417-8F8E-0A77FB0F0C77}" srcOrd="0" destOrd="0" presId="urn:microsoft.com/office/officeart/2005/8/layout/process1"/>
    <dgm:cxn modelId="{0E3247DF-9A83-4A8B-9FB1-AF8D01C3311C}" srcId="{14BBB7FE-699C-481E-8EE1-FFA5FC81ECFA}" destId="{4782DDB9-B7EA-4119-8095-99411B5A570E}" srcOrd="0" destOrd="0" parTransId="{222C0E44-7D94-4D50-A7BB-5243753FBA62}" sibTransId="{30736700-6595-4C44-A172-5902D195A4C5}"/>
    <dgm:cxn modelId="{6E62C7B2-D8CB-48B0-B064-1F993DECD3A6}" type="presParOf" srcId="{440BEAA8-EB9A-4417-8F8E-0A77FB0F0C77}" destId="{30548DF4-F572-445E-846F-C62105D6F0D2}" srcOrd="0" destOrd="0" presId="urn:microsoft.com/office/officeart/2005/8/layout/process1"/>
    <dgm:cxn modelId="{5BB1E658-D34D-48F9-9771-05F747CF2AFE}" type="presParOf" srcId="{440BEAA8-EB9A-4417-8F8E-0A77FB0F0C77}" destId="{ED072CF8-EDA6-4D43-B06C-F763F1784C6B}" srcOrd="1" destOrd="0" presId="urn:microsoft.com/office/officeart/2005/8/layout/process1"/>
    <dgm:cxn modelId="{2D5D1612-82AB-405A-8B4C-F1070B793533}" type="presParOf" srcId="{ED072CF8-EDA6-4D43-B06C-F763F1784C6B}" destId="{41CC6C50-B1B1-494D-B733-C7153FA53F40}" srcOrd="0" destOrd="0" presId="urn:microsoft.com/office/officeart/2005/8/layout/process1"/>
    <dgm:cxn modelId="{CFF23A3E-39DC-4D06-B541-08CD8E552387}" type="presParOf" srcId="{440BEAA8-EB9A-4417-8F8E-0A77FB0F0C77}" destId="{ADD1959A-890D-4590-BDCA-C34279896A2C}" srcOrd="2" destOrd="0" presId="urn:microsoft.com/office/officeart/2005/8/layout/process1"/>
    <dgm:cxn modelId="{1C85C80B-4595-414F-88EF-C53C1C0BEDB8}" type="presParOf" srcId="{440BEAA8-EB9A-4417-8F8E-0A77FB0F0C77}" destId="{FC7CD236-3585-4AD2-9CC8-EF1FC6023817}" srcOrd="3" destOrd="0" presId="urn:microsoft.com/office/officeart/2005/8/layout/process1"/>
    <dgm:cxn modelId="{4DE971E0-543D-4F74-B482-DFDE10BFCA83}" type="presParOf" srcId="{FC7CD236-3585-4AD2-9CC8-EF1FC6023817}" destId="{A6E86760-0EDA-4BD5-9FDA-4CA1CE04C699}" srcOrd="0" destOrd="0" presId="urn:microsoft.com/office/officeart/2005/8/layout/process1"/>
    <dgm:cxn modelId="{050124D6-9A2D-44AF-870B-798FB523FD75}" type="presParOf" srcId="{440BEAA8-EB9A-4417-8F8E-0A77FB0F0C77}" destId="{CC0444EB-7C5C-4395-852D-4E2A5CC837D8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548DF4-F572-445E-846F-C62105D6F0D2}">
      <dsp:nvSpPr>
        <dsp:cNvPr id="0" name=""/>
        <dsp:cNvSpPr/>
      </dsp:nvSpPr>
      <dsp:spPr>
        <a:xfrm>
          <a:off x="4149" y="125023"/>
          <a:ext cx="1240207" cy="744124"/>
        </a:xfrm>
        <a:prstGeom prst="roundRect">
          <a:avLst>
            <a:gd name="adj" fmla="val 10000"/>
          </a:avLst>
        </a:prstGeom>
        <a:solidFill>
          <a:srgbClr val="1E438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Study</a:t>
          </a:r>
        </a:p>
      </dsp:txBody>
      <dsp:txXfrm>
        <a:off x="25944" y="146818"/>
        <a:ext cx="1196617" cy="700534"/>
      </dsp:txXfrm>
    </dsp:sp>
    <dsp:sp modelId="{ED072CF8-EDA6-4D43-B06C-F763F1784C6B}">
      <dsp:nvSpPr>
        <dsp:cNvPr id="0" name=""/>
        <dsp:cNvSpPr/>
      </dsp:nvSpPr>
      <dsp:spPr>
        <a:xfrm>
          <a:off x="1368377" y="343300"/>
          <a:ext cx="262923" cy="307571"/>
        </a:xfrm>
        <a:prstGeom prst="rightArrow">
          <a:avLst>
            <a:gd name="adj1" fmla="val 60000"/>
            <a:gd name="adj2" fmla="val 50000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1368377" y="404814"/>
        <a:ext cx="184046" cy="184543"/>
      </dsp:txXfrm>
    </dsp:sp>
    <dsp:sp modelId="{ADD1959A-890D-4590-BDCA-C34279896A2C}">
      <dsp:nvSpPr>
        <dsp:cNvPr id="0" name=""/>
        <dsp:cNvSpPr/>
      </dsp:nvSpPr>
      <dsp:spPr>
        <a:xfrm>
          <a:off x="1740439" y="125023"/>
          <a:ext cx="1240207" cy="744124"/>
        </a:xfrm>
        <a:prstGeom prst="roundRect">
          <a:avLst>
            <a:gd name="adj" fmla="val 10000"/>
          </a:avLst>
        </a:prstGeom>
        <a:solidFill>
          <a:srgbClr val="1E438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Arithmetic Filler Task</a:t>
          </a:r>
        </a:p>
      </dsp:txBody>
      <dsp:txXfrm>
        <a:off x="1762234" y="146818"/>
        <a:ext cx="1196617" cy="700534"/>
      </dsp:txXfrm>
    </dsp:sp>
    <dsp:sp modelId="{FC7CD236-3585-4AD2-9CC8-EF1FC6023817}">
      <dsp:nvSpPr>
        <dsp:cNvPr id="0" name=""/>
        <dsp:cNvSpPr/>
      </dsp:nvSpPr>
      <dsp:spPr>
        <a:xfrm>
          <a:off x="3104667" y="343300"/>
          <a:ext cx="262923" cy="307571"/>
        </a:xfrm>
        <a:prstGeom prst="rightArrow">
          <a:avLst>
            <a:gd name="adj1" fmla="val 60000"/>
            <a:gd name="adj2" fmla="val 50000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3104667" y="404814"/>
        <a:ext cx="184046" cy="184543"/>
      </dsp:txXfrm>
    </dsp:sp>
    <dsp:sp modelId="{CC0444EB-7C5C-4395-852D-4E2A5CC837D8}">
      <dsp:nvSpPr>
        <dsp:cNvPr id="0" name=""/>
        <dsp:cNvSpPr/>
      </dsp:nvSpPr>
      <dsp:spPr>
        <a:xfrm>
          <a:off x="3476730" y="125023"/>
          <a:ext cx="1240207" cy="744124"/>
        </a:xfrm>
        <a:prstGeom prst="roundRect">
          <a:avLst>
            <a:gd name="adj" fmla="val 10000"/>
          </a:avLst>
        </a:prstGeom>
        <a:solidFill>
          <a:srgbClr val="1E438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Recall</a:t>
          </a:r>
        </a:p>
      </dsp:txBody>
      <dsp:txXfrm>
        <a:off x="3498525" y="146818"/>
        <a:ext cx="1196617" cy="7005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60A78-1DEA-6B42-908A-1992369F0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82A4E2-0078-DF4C-8B01-CF1370D4C6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785951"/>
          </a:xfrm>
        </p:spPr>
        <p:txBody>
          <a:bodyPr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31229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B3C46-1B48-D94D-8FCD-9C27E1B86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93557-5951-5E45-A1B3-ECD437BD6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264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A3247-EE8F-B145-A91F-F54B259CC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684" y="623085"/>
            <a:ext cx="7945954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A8AB21-0070-994A-9A7D-54BD58B1D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684" y="2782879"/>
            <a:ext cx="7945954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9639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BDE82-E3FB-954D-A8A0-3218D346C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B4080-EC01-0843-9329-2F60807052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053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1E47CF-F4FC-F14B-BF36-EF8914B005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053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66310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8105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D1280C-E3C4-B947-9F52-3FEE8D03B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586B94-70AE-A64D-81D4-D93A3A132B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0751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00313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97" r:id="rId1"/>
    <p:sldLayoutId id="2147493498" r:id="rId2"/>
    <p:sldLayoutId id="2147493499" r:id="rId3"/>
    <p:sldLayoutId id="2147493500" r:id="rId4"/>
    <p:sldLayoutId id="2147493508" r:id="rId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b="1" kern="1200">
          <a:solidFill>
            <a:srgbClr val="1E4383"/>
          </a:solidFill>
          <a:latin typeface="+mn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DECCF-6CBF-F94E-AB44-41B9BBB5BE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465405"/>
            <a:ext cx="6858000" cy="17907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1E4383"/>
                </a:solidFill>
              </a:rPr>
              <a:t>The Effects of Associative Direction on Judgment of Learning Reactivity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785F0E-E3EA-A541-BE0D-9B23061B6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2040" y="3676082"/>
            <a:ext cx="6858000" cy="785951"/>
          </a:xfrm>
        </p:spPr>
        <p:txBody>
          <a:bodyPr/>
          <a:lstStyle/>
          <a:p>
            <a:r>
              <a:rPr lang="en-US" dirty="0">
                <a:solidFill>
                  <a:srgbClr val="1E4383"/>
                </a:solidFill>
              </a:rPr>
              <a:t>Nicholas P. Maxwell &amp; Mark J. Huff</a:t>
            </a:r>
          </a:p>
          <a:p>
            <a:endParaRPr lang="en-US" dirty="0">
              <a:solidFill>
                <a:srgbClr val="1E4383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24013F-A773-4764-8953-40EE9421B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8" y="66206"/>
            <a:ext cx="2236304" cy="10686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9FA497E-C1B6-412E-BF2A-220C8EF74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862" y="66205"/>
            <a:ext cx="2509715" cy="10686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4DEA873-B683-42E2-AA49-5C6D4FA401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1430" y="66204"/>
            <a:ext cx="1222814" cy="10686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A01DDA-14FA-4096-9988-536C2D22DBD9}"/>
              </a:ext>
            </a:extLst>
          </p:cNvPr>
          <p:cNvSpPr txBox="1"/>
          <p:nvPr/>
        </p:nvSpPr>
        <p:spPr>
          <a:xfrm>
            <a:off x="2426272" y="4427091"/>
            <a:ext cx="5279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B0F0"/>
                </a:solidFill>
              </a:rPr>
              <a:t>nicholas.maxwell@usm.edu </a:t>
            </a:r>
            <a:r>
              <a:rPr lang="en-US" dirty="0"/>
              <a:t>| </a:t>
            </a:r>
            <a:r>
              <a:rPr lang="en-US" sz="1600" b="1" dirty="0">
                <a:solidFill>
                  <a:srgbClr val="00B0F0"/>
                </a:solidFill>
              </a:rPr>
              <a:t>https://osf.io/8yvn3/</a:t>
            </a:r>
            <a:endParaRPr lang="en-US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3259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080914B-34C0-4448-BA37-486062B5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225"/>
            <a:ext cx="7886700" cy="994172"/>
          </a:xfrm>
        </p:spPr>
        <p:txBody>
          <a:bodyPr>
            <a:normAutofit/>
          </a:bodyPr>
          <a:lstStyle/>
          <a:p>
            <a:r>
              <a:rPr lang="en-US" sz="3200" dirty="0"/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7B5501-50B5-A44D-8494-E61C5F019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929" y="729038"/>
            <a:ext cx="7886700" cy="3316188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JOLs may be </a:t>
            </a:r>
            <a:r>
              <a:rPr lang="en-US" sz="2000" b="1" dirty="0">
                <a:solidFill>
                  <a:srgbClr val="1E4383"/>
                </a:solidFill>
              </a:rPr>
              <a:t>reactive</a:t>
            </a:r>
          </a:p>
          <a:p>
            <a:pPr lvl="1">
              <a:buClr>
                <a:schemeClr val="tx1"/>
              </a:buClr>
            </a:pPr>
            <a:r>
              <a:rPr lang="en-US" sz="1600" b="1" dirty="0">
                <a:solidFill>
                  <a:srgbClr val="1E4383"/>
                </a:solidFill>
              </a:rPr>
              <a:t>Positive Reactivity </a:t>
            </a:r>
            <a:r>
              <a:rPr lang="en-US" sz="1600" dirty="0"/>
              <a:t>– Increases in memory performance</a:t>
            </a:r>
          </a:p>
          <a:p>
            <a:pPr lvl="1">
              <a:buClr>
                <a:schemeClr val="tx1"/>
              </a:buClr>
            </a:pPr>
            <a:r>
              <a:rPr lang="en-US" sz="1600" b="1" dirty="0">
                <a:solidFill>
                  <a:srgbClr val="1E4383"/>
                </a:solidFill>
              </a:rPr>
              <a:t>Negative Reactivity </a:t>
            </a:r>
            <a:r>
              <a:rPr lang="en-US" sz="1600" dirty="0"/>
              <a:t>– Costs to memory performance</a:t>
            </a:r>
            <a:endParaRPr lang="en-US" sz="1600" dirty="0">
              <a:highlight>
                <a:srgbClr val="FFFF00"/>
              </a:highlight>
            </a:endParaRPr>
          </a:p>
          <a:p>
            <a:pPr lvl="1">
              <a:buClr>
                <a:schemeClr val="tx1"/>
              </a:buClr>
            </a:pPr>
            <a:endParaRPr lang="en-US" dirty="0">
              <a:highlight>
                <a:srgbClr val="FFFF00"/>
              </a:highlight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4EEB8AF-D601-4B0A-83CA-6EEA8868AE0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1354474"/>
              </p:ext>
            </p:extLst>
          </p:nvPr>
        </p:nvGraphicFramePr>
        <p:xfrm>
          <a:off x="4572000" y="1830287"/>
          <a:ext cx="4372321" cy="31457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5AFA0555-40F7-4F1B-A4B8-B132A9DA71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41526299"/>
              </p:ext>
            </p:extLst>
          </p:nvPr>
        </p:nvGraphicFramePr>
        <p:xfrm>
          <a:off x="0" y="1838740"/>
          <a:ext cx="4784518" cy="31372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57E7EBC-1D23-4B4D-A51A-84B3D890033F}"/>
              </a:ext>
            </a:extLst>
          </p:cNvPr>
          <p:cNvSpPr txBox="1"/>
          <p:nvPr/>
        </p:nvSpPr>
        <p:spPr>
          <a:xfrm>
            <a:off x="1464848" y="1723210"/>
            <a:ext cx="35532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Soderstrom et al. 2015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5C7ECE-0743-4084-A0AA-D342612AF996}"/>
              </a:ext>
            </a:extLst>
          </p:cNvPr>
          <p:cNvSpPr txBox="1"/>
          <p:nvPr/>
        </p:nvSpPr>
        <p:spPr>
          <a:xfrm>
            <a:off x="5718352" y="1723210"/>
            <a:ext cx="35532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Mitchum et al. 2016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6042572-D177-42B1-AFC8-7DCFABB234E7}"/>
              </a:ext>
            </a:extLst>
          </p:cNvPr>
          <p:cNvSpPr/>
          <p:nvPr/>
        </p:nvSpPr>
        <p:spPr>
          <a:xfrm>
            <a:off x="1169581" y="2313209"/>
            <a:ext cx="1265274" cy="1179795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F57D40C-110C-40CB-83D6-EC05D019E9F8}"/>
              </a:ext>
            </a:extLst>
          </p:cNvPr>
          <p:cNvSpPr/>
          <p:nvPr/>
        </p:nvSpPr>
        <p:spPr>
          <a:xfrm>
            <a:off x="7523836" y="2491839"/>
            <a:ext cx="1265274" cy="1179795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644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Graphic spid="6" grpId="0">
        <p:bldAsOne/>
      </p:bldGraphic>
      <p:bldP spid="2" grpId="0"/>
      <p:bldP spid="10" grpId="0"/>
      <p:bldP spid="11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DF1E9-0AE9-453B-9B4C-D87A74272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02005"/>
            <a:ext cx="7886700" cy="994172"/>
          </a:xfrm>
        </p:spPr>
        <p:txBody>
          <a:bodyPr>
            <a:normAutofit/>
          </a:bodyPr>
          <a:lstStyle/>
          <a:p>
            <a:r>
              <a:rPr lang="en-US" sz="3200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3717D-28A7-4110-8002-AC6A74560F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2000" b="1" dirty="0">
                <a:solidFill>
                  <a:srgbClr val="1E4383"/>
                </a:solidFill>
              </a:rPr>
              <a:t>Changed-Goal Hypothesis</a:t>
            </a:r>
            <a:r>
              <a:rPr lang="en-US" sz="2000" dirty="0"/>
              <a:t> </a:t>
            </a:r>
            <a:r>
              <a:rPr lang="en-US" sz="1600" dirty="0"/>
              <a:t>(Mitchum et al. 2016)</a:t>
            </a:r>
            <a:r>
              <a:rPr lang="en-US" sz="2000" dirty="0"/>
              <a:t> – JOL reactivity occurs because participants focus on learning easy pairs at expense of difficult pairs.</a:t>
            </a:r>
          </a:p>
          <a:p>
            <a:pPr lvl="1"/>
            <a:r>
              <a:rPr lang="en-US" sz="1700" dirty="0"/>
              <a:t>Positive reactivity for related pairs, negative reactivity for unrelated pairs</a:t>
            </a:r>
          </a:p>
          <a:p>
            <a:pPr>
              <a:buClr>
                <a:schemeClr val="tx1"/>
              </a:buClr>
            </a:pPr>
            <a:r>
              <a:rPr lang="en-US" sz="2000" b="1" dirty="0">
                <a:solidFill>
                  <a:srgbClr val="1E4383"/>
                </a:solidFill>
              </a:rPr>
              <a:t>Strategic Relational Encoding </a:t>
            </a:r>
            <a:r>
              <a:rPr lang="en-US" sz="2000" dirty="0"/>
              <a:t>– JOLs cause participants to implicitly engage in relational processing at encoding</a:t>
            </a:r>
          </a:p>
          <a:p>
            <a:pPr lvl="1"/>
            <a:r>
              <a:rPr lang="en-US" sz="1700" dirty="0"/>
              <a:t>Positive reactivity for related pairs, no reactivity for unrelated pairs</a:t>
            </a:r>
          </a:p>
        </p:txBody>
      </p:sp>
    </p:spTree>
    <p:extLst>
      <p:ext uri="{BB962C8B-B14F-4D97-AF65-F5344CB8AC3E}">
        <p14:creationId xmlns:p14="http://schemas.microsoft.com/office/powerpoint/2010/main" val="777690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080914B-34C0-4448-BA37-486062B5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320" y="-49468"/>
            <a:ext cx="7886700" cy="994172"/>
          </a:xfrm>
        </p:spPr>
        <p:txBody>
          <a:bodyPr>
            <a:normAutofit/>
          </a:bodyPr>
          <a:lstStyle/>
          <a:p>
            <a:r>
              <a:rPr lang="en-US" sz="3200" dirty="0"/>
              <a:t>Overview of Experiments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7B5501-50B5-A44D-8494-E61C5F019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264" y="1480175"/>
            <a:ext cx="8276811" cy="3075190"/>
          </a:xfrm>
        </p:spPr>
        <p:txBody>
          <a:bodyPr/>
          <a:lstStyle/>
          <a:p>
            <a:pPr lvl="1"/>
            <a:endParaRPr lang="en-US" sz="1700" dirty="0">
              <a:solidFill>
                <a:schemeClr val="tx1"/>
              </a:solidFill>
            </a:endParaRPr>
          </a:p>
          <a:p>
            <a:pPr>
              <a:buClr>
                <a:schemeClr val="tx1"/>
              </a:buClr>
            </a:pPr>
            <a:r>
              <a:rPr lang="en-US" sz="1600" b="1" dirty="0">
                <a:solidFill>
                  <a:srgbClr val="1E4383"/>
                </a:solidFill>
              </a:rPr>
              <a:t>Experiment 1</a:t>
            </a:r>
            <a:r>
              <a:rPr lang="en-US" sz="1600" dirty="0"/>
              <a:t> – JOLs vs No-JOLs</a:t>
            </a:r>
          </a:p>
          <a:p>
            <a:pPr lvl="1">
              <a:buClr>
                <a:schemeClr val="tx1"/>
              </a:buClr>
            </a:pPr>
            <a:r>
              <a:rPr lang="en-US" sz="1400" dirty="0"/>
              <a:t>Replicate previous findings showing reactivity for related pairs and no reactivity for unelated pairs</a:t>
            </a:r>
          </a:p>
          <a:p>
            <a:pPr>
              <a:buClr>
                <a:schemeClr val="tx1"/>
              </a:buClr>
            </a:pPr>
            <a:r>
              <a:rPr lang="en-US" sz="1600" b="1" dirty="0">
                <a:solidFill>
                  <a:srgbClr val="1E4383"/>
                </a:solidFill>
              </a:rPr>
              <a:t>Experiment 2 </a:t>
            </a:r>
            <a:r>
              <a:rPr lang="en-US" sz="1600" dirty="0"/>
              <a:t>– JOLs vs Relational Encoding vs Vowel Counting vs No-JOL</a:t>
            </a:r>
          </a:p>
          <a:p>
            <a:pPr lvl="1">
              <a:buClr>
                <a:schemeClr val="tx1"/>
              </a:buClr>
            </a:pPr>
            <a:r>
              <a:rPr lang="en-US" sz="1400" dirty="0"/>
              <a:t>Relational encoding should mimic JOL reactivity for related pairs and should also boost recall of unrelated pairs</a:t>
            </a:r>
          </a:p>
          <a:p>
            <a:pPr>
              <a:buClr>
                <a:schemeClr val="tx1"/>
              </a:buClr>
            </a:pPr>
            <a:r>
              <a:rPr lang="en-US" sz="1600" b="1" dirty="0">
                <a:solidFill>
                  <a:srgbClr val="1E4383"/>
                </a:solidFill>
              </a:rPr>
              <a:t>Experiment 3 </a:t>
            </a:r>
            <a:r>
              <a:rPr lang="en-US" sz="1600" dirty="0"/>
              <a:t>– JOLs vs Frequency Judgments vs No-JOLs</a:t>
            </a:r>
          </a:p>
          <a:p>
            <a:pPr lvl="1">
              <a:buClr>
                <a:schemeClr val="tx1"/>
              </a:buClr>
            </a:pPr>
            <a:r>
              <a:rPr lang="en-US" sz="1400" dirty="0"/>
              <a:t>Frequency judgments should display the same reactivity pattern as JOLs</a:t>
            </a:r>
            <a:endParaRPr lang="en-US" sz="1600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64A3F86-86B3-4841-9174-D08871822AF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48754835"/>
              </p:ext>
            </p:extLst>
          </p:nvPr>
        </p:nvGraphicFramePr>
        <p:xfrm>
          <a:off x="1884459" y="792347"/>
          <a:ext cx="4721087" cy="994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D09D123-FA16-4C1B-B7FF-287CEF4C5CAD}"/>
              </a:ext>
            </a:extLst>
          </p:cNvPr>
          <p:cNvSpPr txBox="1"/>
          <p:nvPr/>
        </p:nvSpPr>
        <p:spPr>
          <a:xfrm>
            <a:off x="294447" y="3816701"/>
            <a:ext cx="852528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40</a:t>
            </a:r>
            <a:r>
              <a:rPr lang="en-US" sz="1400" b="1" dirty="0">
                <a:solidFill>
                  <a:srgbClr val="1E4383"/>
                </a:solidFill>
              </a:rPr>
              <a:t> forward</a:t>
            </a:r>
            <a:r>
              <a:rPr lang="en-US" sz="1400" dirty="0"/>
              <a:t> (e.g., Credit-Card), </a:t>
            </a:r>
            <a:r>
              <a:rPr lang="en-US" sz="1400" b="1" dirty="0">
                <a:solidFill>
                  <a:srgbClr val="1E4383"/>
                </a:solidFill>
              </a:rPr>
              <a:t>backward</a:t>
            </a:r>
            <a:r>
              <a:rPr lang="en-US" sz="1400" dirty="0"/>
              <a:t> (e.g., Card-Credit), </a:t>
            </a:r>
            <a:r>
              <a:rPr lang="en-US" sz="1400" b="1" dirty="0">
                <a:solidFill>
                  <a:srgbClr val="1E4383"/>
                </a:solidFill>
              </a:rPr>
              <a:t>symmetrical</a:t>
            </a:r>
            <a:r>
              <a:rPr lang="en-US" sz="1400" dirty="0"/>
              <a:t> (e.g., King-Queen), and </a:t>
            </a:r>
            <a:r>
              <a:rPr lang="en-US" sz="1400" b="1" dirty="0">
                <a:solidFill>
                  <a:srgbClr val="1E4383"/>
                </a:solidFill>
              </a:rPr>
              <a:t>unrelated</a:t>
            </a:r>
            <a:r>
              <a:rPr lang="en-US" sz="1400" dirty="0"/>
              <a:t> (e.g., Artery-Bronze) pairs were generated using the Nelson et al. (2004) free association norms.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Study lists were matched on FSG, length, concreteness, and frequency.</a:t>
            </a:r>
          </a:p>
        </p:txBody>
      </p:sp>
    </p:spTree>
    <p:extLst>
      <p:ext uri="{BB962C8B-B14F-4D97-AF65-F5344CB8AC3E}">
        <p14:creationId xmlns:p14="http://schemas.microsoft.com/office/powerpoint/2010/main" val="3201895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080914B-34C0-4448-BA37-486062B5B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Results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F9F861-75DF-41A4-B0CC-238C79D760B2}"/>
              </a:ext>
            </a:extLst>
          </p:cNvPr>
          <p:cNvSpPr txBox="1"/>
          <p:nvPr/>
        </p:nvSpPr>
        <p:spPr>
          <a:xfrm>
            <a:off x="312089" y="4570400"/>
            <a:ext cx="30811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*Bars indicate 95% CI</a:t>
            </a:r>
          </a:p>
        </p:txBody>
      </p:sp>
      <p:pic>
        <p:nvPicPr>
          <p:cNvPr id="13" name="Content Placeholder 12" descr="A picture containing chart&#10;&#10;Description automatically generated">
            <a:extLst>
              <a:ext uri="{FF2B5EF4-FFF2-40B4-BE49-F238E27FC236}">
                <a16:creationId xmlns:a16="http://schemas.microsoft.com/office/drawing/2014/main" id="{63F21FDC-C692-4B89-8FF9-BE06B1CEFF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803" r="2790"/>
          <a:stretch/>
        </p:blipFill>
        <p:spPr>
          <a:xfrm>
            <a:off x="467140" y="999763"/>
            <a:ext cx="8513035" cy="3570637"/>
          </a:xfr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18441E9-F006-4757-A27E-0879A1D1AF98}"/>
              </a:ext>
            </a:extLst>
          </p:cNvPr>
          <p:cNvSpPr/>
          <p:nvPr/>
        </p:nvSpPr>
        <p:spPr>
          <a:xfrm>
            <a:off x="7154383" y="3151086"/>
            <a:ext cx="1265274" cy="1179795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086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1030F4-ADB0-45BD-B110-625FD9191670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/>
          <a:stretch/>
        </p:blipFill>
        <p:spPr bwMode="auto">
          <a:xfrm>
            <a:off x="1590509" y="917197"/>
            <a:ext cx="6102378" cy="342512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080914B-34C0-4448-BA37-486062B5B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Results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47DE15-6E9C-4D97-B4F4-72735788F491}"/>
              </a:ext>
            </a:extLst>
          </p:cNvPr>
          <p:cNvSpPr txBox="1"/>
          <p:nvPr/>
        </p:nvSpPr>
        <p:spPr>
          <a:xfrm>
            <a:off x="312089" y="4342318"/>
            <a:ext cx="30811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*Bars indicate 95% CI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3325201-09C2-4607-A301-0E922244B27B}"/>
              </a:ext>
            </a:extLst>
          </p:cNvPr>
          <p:cNvSpPr/>
          <p:nvPr/>
        </p:nvSpPr>
        <p:spPr>
          <a:xfrm>
            <a:off x="2159844" y="2493963"/>
            <a:ext cx="1265274" cy="1179795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1E3652D-9F87-4138-9E71-9FABAE0AF154}"/>
              </a:ext>
            </a:extLst>
          </p:cNvPr>
          <p:cNvSpPr/>
          <p:nvPr/>
        </p:nvSpPr>
        <p:spPr>
          <a:xfrm>
            <a:off x="3232222" y="1625371"/>
            <a:ext cx="1265274" cy="1179795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27CF241-CFE9-4954-B083-CE335C498859}"/>
              </a:ext>
            </a:extLst>
          </p:cNvPr>
          <p:cNvSpPr/>
          <p:nvPr/>
        </p:nvSpPr>
        <p:spPr>
          <a:xfrm>
            <a:off x="4563807" y="1777771"/>
            <a:ext cx="1265274" cy="1179795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494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080914B-34C0-4448-BA37-486062B5B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Conclusion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7B5501-50B5-A44D-8494-E61C5F0195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</a:rPr>
              <a:t>Strategic relational encoding provides a better explanation of JOL reactivity than the changed-goal hypothesis or testing cues.</a:t>
            </a:r>
          </a:p>
          <a:p>
            <a:pPr lvl="1"/>
            <a:r>
              <a:rPr lang="en-US" sz="2000" dirty="0">
                <a:solidFill>
                  <a:schemeClr val="tx1"/>
                </a:solidFill>
                <a:latin typeface="+mj-lt"/>
              </a:rPr>
              <a:t>It’s not the act of making a JOL that results in reactivity, but the relational encoding that occurs as a byproduct</a:t>
            </a:r>
          </a:p>
          <a:p>
            <a:pPr lvl="1"/>
            <a:r>
              <a:rPr lang="en-US" sz="2000" dirty="0">
                <a:solidFill>
                  <a:schemeClr val="tx1"/>
                </a:solidFill>
                <a:latin typeface="+mj-lt"/>
              </a:rPr>
              <a:t>JOLs aren’t a requisite for JOL reactivity!</a:t>
            </a:r>
          </a:p>
          <a:p>
            <a:endParaRPr lang="en-US" sz="2000" dirty="0">
              <a:solidFill>
                <a:schemeClr val="tx1"/>
              </a:solidFill>
              <a:effectLst/>
              <a:latin typeface="+mj-lt"/>
              <a:ea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539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Overr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eg"/></Relationships>
</file>

<file path=ppt/theme/_rels/themeOverr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3">
    <a:dk1>
      <a:sysClr val="windowText" lastClr="000000"/>
    </a:dk1>
    <a:lt1>
      <a:sysClr val="window" lastClr="FFFFFF"/>
    </a:lt1>
    <a:dk2>
      <a:srgbClr val="0A3F60"/>
    </a:dk2>
    <a:lt2>
      <a:srgbClr val="EBEBEB"/>
    </a:lt2>
    <a:accent1>
      <a:srgbClr val="757575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  <a:fontScheme name="Ion Boardroom">
    <a:majorFont>
      <a:latin typeface="Century Gothic" panose="020B0502020202020204"/>
      <a:ea typeface=""/>
      <a:cs typeface=""/>
      <a:font script="Jpan" typeface="メイリオ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entury Gothic" panose="020B0502020202020204"/>
      <a:ea typeface=""/>
      <a:cs typeface=""/>
      <a:font script="Jpan" typeface="メイリオ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Ion Boardroom">
    <a:fillStyleLst>
      <a:solidFill>
        <a:schemeClr val="phClr"/>
      </a:solidFill>
      <a:gradFill rotWithShape="1">
        <a:gsLst>
          <a:gs pos="0">
            <a:schemeClr val="phClr">
              <a:tint val="64000"/>
              <a:lumMod val="118000"/>
            </a:schemeClr>
          </a:gs>
          <a:gs pos="100000">
            <a:schemeClr val="phClr">
              <a:tint val="92000"/>
              <a:alpha val="100000"/>
              <a:lumMod val="110000"/>
            </a:schemeClr>
          </a:gs>
        </a:gsLst>
        <a:lin ang="5400000" scaled="0"/>
      </a:gradFill>
      <a:gradFill rotWithShape="1">
        <a:gsLst>
          <a:gs pos="0">
            <a:schemeClr val="phClr">
              <a:tint val="98000"/>
              <a:lumMod val="114000"/>
            </a:schemeClr>
          </a:gs>
          <a:gs pos="100000">
            <a:schemeClr val="phClr">
              <a:shade val="90000"/>
              <a:lumMod val="84000"/>
            </a:schemeClr>
          </a:gs>
        </a:gsLst>
        <a:lin ang="5400000" scaled="0"/>
      </a:gradFill>
    </a:fillStyleLst>
    <a:lnStyleLst>
      <a:ln w="9525" cap="rnd" cmpd="sng" algn="ctr">
        <a:solidFill>
          <a:schemeClr val="phClr"/>
        </a:solidFill>
        <a:prstDash val="solid"/>
      </a:ln>
      <a:ln w="19050" cap="rnd" cmpd="sng" algn="ctr">
        <a:solidFill>
          <a:schemeClr val="phClr"/>
        </a:solidFill>
        <a:prstDash val="solid"/>
      </a:ln>
      <a:ln w="28575" cap="rnd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38100" dist="25400" dir="5400000" rotWithShape="0">
            <a:srgbClr val="000000">
              <a:alpha val="45000"/>
            </a:srgbClr>
          </a:outerShdw>
        </a:effectLst>
      </a:effectStyle>
      <a:effectStyle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92000"/>
              <a:hueMod val="96000"/>
              <a:satMod val="128000"/>
              <a:lumMod val="114000"/>
            </a:schemeClr>
          </a:gs>
          <a:gs pos="100000">
            <a:schemeClr val="phClr">
              <a:tint val="100000"/>
              <a:shade val="62000"/>
              <a:hueMod val="100000"/>
              <a:satMod val="134000"/>
              <a:lumMod val="56000"/>
            </a:schemeClr>
          </a:gs>
        </a:gsLst>
        <a:path path="circle">
          <a:fillToRect l="45000" t="65000" r="125000" b="100000"/>
        </a:path>
      </a:gradFill>
      <a:blipFill rotWithShape="1">
        <a:blip xmlns:r="http://schemas.openxmlformats.org/officeDocument/2006/relationships" r:embed="rId1">
          <a:duotone>
            <a:schemeClr val="phClr">
              <a:shade val="62000"/>
              <a:hueMod val="108000"/>
              <a:satMod val="164000"/>
              <a:lumMod val="69000"/>
            </a:schemeClr>
            <a:schemeClr val="phClr">
              <a:tint val="96000"/>
              <a:hueMod val="90000"/>
              <a:satMod val="130000"/>
              <a:lumMod val="134000"/>
            </a:schemeClr>
          </a:duotone>
        </a:blip>
        <a:stretch/>
      </a:blipFill>
    </a:bgFillStyleLst>
  </a:fmtScheme>
</a:themeOverride>
</file>

<file path=ppt/theme/themeOverride2.xml><?xml version="1.0" encoding="utf-8"?>
<a:themeOverride xmlns:a="http://schemas.openxmlformats.org/drawingml/2006/main">
  <a:clrScheme name="Custom 3">
    <a:dk1>
      <a:sysClr val="windowText" lastClr="000000"/>
    </a:dk1>
    <a:lt1>
      <a:sysClr val="window" lastClr="FFFFFF"/>
    </a:lt1>
    <a:dk2>
      <a:srgbClr val="0A3F60"/>
    </a:dk2>
    <a:lt2>
      <a:srgbClr val="EBEBEB"/>
    </a:lt2>
    <a:accent1>
      <a:srgbClr val="757575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  <a:fontScheme name="Ion Boardroom">
    <a:majorFont>
      <a:latin typeface="Century Gothic" panose="020B0502020202020204"/>
      <a:ea typeface=""/>
      <a:cs typeface=""/>
      <a:font script="Jpan" typeface="メイリオ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entury Gothic" panose="020B0502020202020204"/>
      <a:ea typeface=""/>
      <a:cs typeface=""/>
      <a:font script="Jpan" typeface="メイリオ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Ion Boardroom">
    <a:fillStyleLst>
      <a:solidFill>
        <a:schemeClr val="phClr"/>
      </a:solidFill>
      <a:gradFill rotWithShape="1">
        <a:gsLst>
          <a:gs pos="0">
            <a:schemeClr val="phClr">
              <a:tint val="64000"/>
              <a:lumMod val="118000"/>
            </a:schemeClr>
          </a:gs>
          <a:gs pos="100000">
            <a:schemeClr val="phClr">
              <a:tint val="92000"/>
              <a:alpha val="100000"/>
              <a:lumMod val="110000"/>
            </a:schemeClr>
          </a:gs>
        </a:gsLst>
        <a:lin ang="5400000" scaled="0"/>
      </a:gradFill>
      <a:gradFill rotWithShape="1">
        <a:gsLst>
          <a:gs pos="0">
            <a:schemeClr val="phClr">
              <a:tint val="98000"/>
              <a:lumMod val="114000"/>
            </a:schemeClr>
          </a:gs>
          <a:gs pos="100000">
            <a:schemeClr val="phClr">
              <a:shade val="90000"/>
              <a:lumMod val="84000"/>
            </a:schemeClr>
          </a:gs>
        </a:gsLst>
        <a:lin ang="5400000" scaled="0"/>
      </a:gradFill>
    </a:fillStyleLst>
    <a:lnStyleLst>
      <a:ln w="9525" cap="rnd" cmpd="sng" algn="ctr">
        <a:solidFill>
          <a:schemeClr val="phClr"/>
        </a:solidFill>
        <a:prstDash val="solid"/>
      </a:ln>
      <a:ln w="19050" cap="rnd" cmpd="sng" algn="ctr">
        <a:solidFill>
          <a:schemeClr val="phClr"/>
        </a:solidFill>
        <a:prstDash val="solid"/>
      </a:ln>
      <a:ln w="28575" cap="rnd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38100" dist="25400" dir="5400000" rotWithShape="0">
            <a:srgbClr val="000000">
              <a:alpha val="45000"/>
            </a:srgbClr>
          </a:outerShdw>
        </a:effectLst>
      </a:effectStyle>
      <a:effectStyle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92000"/>
              <a:hueMod val="96000"/>
              <a:satMod val="128000"/>
              <a:lumMod val="114000"/>
            </a:schemeClr>
          </a:gs>
          <a:gs pos="100000">
            <a:schemeClr val="phClr">
              <a:tint val="100000"/>
              <a:shade val="62000"/>
              <a:hueMod val="100000"/>
              <a:satMod val="134000"/>
              <a:lumMod val="56000"/>
            </a:schemeClr>
          </a:gs>
        </a:gsLst>
        <a:path path="circle">
          <a:fillToRect l="45000" t="65000" r="125000" b="100000"/>
        </a:path>
      </a:gradFill>
      <a:blipFill rotWithShape="1">
        <a:blip xmlns:r="http://schemas.openxmlformats.org/officeDocument/2006/relationships" r:embed="rId1">
          <a:duotone>
            <a:schemeClr val="phClr">
              <a:shade val="62000"/>
              <a:hueMod val="108000"/>
              <a:satMod val="164000"/>
              <a:lumMod val="69000"/>
            </a:schemeClr>
            <a:schemeClr val="phClr">
              <a:tint val="96000"/>
              <a:hueMod val="90000"/>
              <a:satMod val="130000"/>
              <a:lumMod val="134000"/>
            </a:schemeClr>
          </a:duotone>
        </a:blip>
        <a:stretch/>
      </a:blip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4543</TotalTime>
  <Words>341</Words>
  <Application>Microsoft Office PowerPoint</Application>
  <PresentationFormat>On-screen Show (16:9)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The Effects of Associative Direction on Judgment of Learning Reactivity</vt:lpstr>
      <vt:lpstr>Introduction</vt:lpstr>
      <vt:lpstr>Introduction</vt:lpstr>
      <vt:lpstr>Overview of Experiments</vt:lpstr>
      <vt:lpstr>Results</vt:lpstr>
      <vt:lpstr>Results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Timothy Utesch</dc:creator>
  <cp:lastModifiedBy>Nick Maxwell</cp:lastModifiedBy>
  <cp:revision>65</cp:revision>
  <dcterms:created xsi:type="dcterms:W3CDTF">2020-09-09T13:47:10Z</dcterms:created>
  <dcterms:modified xsi:type="dcterms:W3CDTF">2020-10-09T22:48:27Z</dcterms:modified>
</cp:coreProperties>
</file>

<file path=docProps/thumbnail.jpeg>
</file>